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10287000" cx="18288000"/>
  <p:notesSz cx="6858000" cy="9144000"/>
  <p:embeddedFontLst>
    <p:embeddedFont>
      <p:font typeface="Roboto Serif"/>
      <p:regular r:id="rId11"/>
      <p:bold r:id="rId12"/>
      <p:italic r:id="rId13"/>
      <p:boldItalic r:id="rId14"/>
    </p:embeddedFont>
    <p:embeddedFont>
      <p:font typeface="Poppins"/>
      <p:regular r:id="rId15"/>
      <p:bold r:id="rId16"/>
      <p:italic r:id="rId17"/>
      <p:boldItalic r:id="rId18"/>
    </p:embeddedFont>
    <p:embeddedFont>
      <p:font typeface="Roboto Serif SemiBold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47FD613-E56B-4E71-872F-AD15006D9AE1}">
  <a:tblStyle styleId="{A47FD613-E56B-4E71-872F-AD15006D9AE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erifSemiBold-bold.fntdata"/><Relationship Id="rId11" Type="http://schemas.openxmlformats.org/officeDocument/2006/relationships/font" Target="fonts/RobotoSerif-regular.fntdata"/><Relationship Id="rId22" Type="http://schemas.openxmlformats.org/officeDocument/2006/relationships/font" Target="fonts/RobotoSerifSemiBold-boldItalic.fntdata"/><Relationship Id="rId10" Type="http://schemas.openxmlformats.org/officeDocument/2006/relationships/slide" Target="slides/slide4.xml"/><Relationship Id="rId21" Type="http://schemas.openxmlformats.org/officeDocument/2006/relationships/font" Target="fonts/RobotoSerifSemiBold-italic.fntdata"/><Relationship Id="rId13" Type="http://schemas.openxmlformats.org/officeDocument/2006/relationships/font" Target="fonts/RobotoSerif-italic.fntdata"/><Relationship Id="rId12" Type="http://schemas.openxmlformats.org/officeDocument/2006/relationships/font" Target="fonts/RobotoSerif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Poppins-regular.fntdata"/><Relationship Id="rId14" Type="http://schemas.openxmlformats.org/officeDocument/2006/relationships/font" Target="fonts/RobotoSerif-boldItalic.fntdata"/><Relationship Id="rId17" Type="http://schemas.openxmlformats.org/officeDocument/2006/relationships/font" Target="fonts/Poppins-italic.fntdata"/><Relationship Id="rId16" Type="http://schemas.openxmlformats.org/officeDocument/2006/relationships/font" Target="fonts/Poppins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RobotoSerifSemiBold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oppi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94e84188e7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g394e84188e7_0_2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94e84188e7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Miles: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To find out who is at the most risk of readmission,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We started by looking at the types of </a:t>
            </a:r>
            <a:r>
              <a:rPr lang="en-US"/>
              <a:t>diagnoses</a:t>
            </a:r>
            <a:r>
              <a:rPr lang="en-US"/>
              <a:t> being treated at Brookhaven.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After some investigation, it is clear that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Heart Failure and COPD patients were readmitted at significantly higher rates than other types of patients.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Based on this,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We created a model to analyze the impact of certain hospital </a:t>
            </a:r>
            <a:r>
              <a:rPr lang="en-US"/>
              <a:t>recommendations</a:t>
            </a:r>
            <a:r>
              <a:rPr lang="en-US"/>
              <a:t> on these patient’s outcomes. </a:t>
            </a:r>
            <a:endParaRPr/>
          </a:p>
        </p:txBody>
      </p:sp>
      <p:sp>
        <p:nvSpPr>
          <p:cNvPr id="78" name="Google Shape;78;g394e84188e7_0_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94e8a69ccc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394e8a69ccc_3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Incentivized group care plan - Brookhaven Hospital </a:t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erif"/>
              <a:buChar char="-"/>
            </a:pPr>
            <a:r>
              <a:rPr lang="en-US" sz="23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Support group for COPD and Heart Failure patients </a:t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erif"/>
              <a:buChar char="-"/>
            </a:pPr>
            <a:r>
              <a:rPr lang="en-US" sz="23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Led by nurse care manager, respiratory therapist, dietitian</a:t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erif"/>
              <a:buChar char="-"/>
            </a:pPr>
            <a:r>
              <a:rPr lang="en-US" sz="23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Lifestyle changes encouraged, medication routines managed, community formed </a:t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erif"/>
              <a:buChar char="-"/>
            </a:pPr>
            <a:r>
              <a:rPr lang="en-US" sz="23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Weekly meetings </a:t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erif"/>
              <a:buChar char="-"/>
            </a:pPr>
            <a:r>
              <a:rPr lang="en-US" sz="23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Focus areas: lifestyle and exercise, nutrition: low sodium and inflammatory diet . reading food labels, hydration </a:t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erif"/>
              <a:buChar char="-"/>
            </a:pPr>
            <a:r>
              <a:rPr lang="en-US" sz="23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medication management: understanding inhalers, beta blockers, creation of routines </a:t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erif"/>
              <a:buChar char="-"/>
            </a:pPr>
            <a:r>
              <a:rPr lang="en-US" sz="23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symptom awareness: weight tracking, recognizing flare ups </a:t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erif"/>
              <a:buChar char="-"/>
            </a:pPr>
            <a:r>
              <a:rPr lang="en-US" sz="23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mental health through peer support </a:t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invite caregivers to join group </a:t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106" name="Google Shape;10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4F4F4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F0F0F0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/>
        </p:nvSpPr>
        <p:spPr>
          <a:xfrm>
            <a:off x="1028700" y="3984708"/>
            <a:ext cx="9169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Click to add subtitle</a:t>
            </a:r>
            <a:endParaRPr/>
          </a:p>
        </p:txBody>
      </p:sp>
      <p:sp>
        <p:nvSpPr>
          <p:cNvPr id="15" name="Google Shape;15;p3"/>
          <p:cNvSpPr txBox="1"/>
          <p:nvPr/>
        </p:nvSpPr>
        <p:spPr>
          <a:xfrm>
            <a:off x="1028700" y="1123950"/>
            <a:ext cx="14241000" cy="27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3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CLICK TO EDIT</a:t>
            </a:r>
            <a:endParaRPr b="1" sz="11003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3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THEME TITLE STYLE</a:t>
            </a:r>
            <a:endParaRPr b="1" sz="11003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solidFill>
          <a:srgbClr val="F0F0F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" type="body"/>
          </p:nvPr>
        </p:nvSpPr>
        <p:spPr>
          <a:xfrm>
            <a:off x="457200" y="3946075"/>
            <a:ext cx="8229600" cy="59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»"/>
              <a:defRPr>
                <a:latin typeface="Poppins"/>
                <a:ea typeface="Poppins"/>
                <a:cs typeface="Poppins"/>
                <a:sym typeface="Poppins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8" name="Google Shape;18;p4"/>
          <p:cNvSpPr/>
          <p:nvPr/>
        </p:nvSpPr>
        <p:spPr>
          <a:xfrm>
            <a:off x="8481250" y="12"/>
            <a:ext cx="9806732" cy="10286957"/>
          </a:xfrm>
          <a:custGeom>
            <a:rect b="b" l="l" r="r" t="t"/>
            <a:pathLst>
              <a:path extrusionOk="0" h="2489824" w="2052777">
                <a:moveTo>
                  <a:pt x="12780" y="0"/>
                </a:moveTo>
                <a:lnTo>
                  <a:pt x="2039997" y="0"/>
                </a:lnTo>
                <a:cubicBezTo>
                  <a:pt x="2047055" y="0"/>
                  <a:pt x="2052777" y="5722"/>
                  <a:pt x="2052777" y="12780"/>
                </a:cubicBezTo>
                <a:lnTo>
                  <a:pt x="2052777" y="2477045"/>
                </a:lnTo>
                <a:cubicBezTo>
                  <a:pt x="2052777" y="2484102"/>
                  <a:pt x="2047055" y="2489824"/>
                  <a:pt x="2039997" y="2489824"/>
                </a:cubicBezTo>
                <a:lnTo>
                  <a:pt x="12780" y="2489824"/>
                </a:lnTo>
                <a:cubicBezTo>
                  <a:pt x="5722" y="2489824"/>
                  <a:pt x="0" y="2484102"/>
                  <a:pt x="0" y="2477045"/>
                </a:cubicBezTo>
                <a:lnTo>
                  <a:pt x="0" y="12780"/>
                </a:lnTo>
                <a:cubicBezTo>
                  <a:pt x="0" y="5722"/>
                  <a:pt x="5722" y="0"/>
                  <a:pt x="12780" y="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457200" y="635000"/>
            <a:ext cx="74076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CLICK TO EDIT</a:t>
            </a:r>
            <a:endParaRPr b="1" sz="7000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THEME TITLE STYLE</a:t>
            </a:r>
            <a:endParaRPr b="1" sz="7000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20" name="Google Shape;20;p4"/>
          <p:cNvGraphicFramePr/>
          <p:nvPr/>
        </p:nvGraphicFramePr>
        <p:xfrm>
          <a:off x="10204349" y="178044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{A47FD613-E56B-4E71-872F-AD15006D9AE1}</a:tableStyleId>
              </a:tblPr>
              <a:tblGrid>
                <a:gridCol w="5534125"/>
                <a:gridCol w="796675"/>
              </a:tblGrid>
              <a:tr h="981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 u="none" cap="none" strike="noStrik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981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 u="none" cap="none" strike="noStrik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4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861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 u="none" cap="none" strike="noStrik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973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 u="none" cap="none" strike="noStrik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6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981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 u="none" cap="none" strike="noStrik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7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973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 u="none" cap="none" strike="noStrike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973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Click to Edit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</a:t>
                      </a:r>
                      <a:endParaRPr sz="30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6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F0F0F0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" name="Google Shape;23;p5"/>
          <p:cNvSpPr txBox="1"/>
          <p:nvPr/>
        </p:nvSpPr>
        <p:spPr>
          <a:xfrm>
            <a:off x="843625" y="4406900"/>
            <a:ext cx="69615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CLICK TO EDIT</a:t>
            </a:r>
            <a:endParaRPr b="1" sz="7000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rgbClr val="00569E"/>
                </a:solidFill>
                <a:latin typeface="Poppins"/>
                <a:ea typeface="Poppins"/>
                <a:cs typeface="Poppins"/>
                <a:sym typeface="Poppins"/>
              </a:rPr>
              <a:t>THEME TITLE STYLE</a:t>
            </a:r>
            <a:endParaRPr b="1" sz="7000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0">
              <a:solidFill>
                <a:srgbClr val="00569E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4" name="Google Shape;2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143987" y="493753"/>
            <a:ext cx="8428401" cy="929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/>
          <p:nvPr/>
        </p:nvSpPr>
        <p:spPr>
          <a:xfrm>
            <a:off x="8141647" y="-2599606"/>
            <a:ext cx="4287457" cy="4287457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13739832" y="8143040"/>
            <a:ext cx="4287457" cy="4287457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bg>
      <p:bgPr>
        <a:solidFill>
          <a:srgbClr val="F0F0F0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/>
          <p:nvPr/>
        </p:nvSpPr>
        <p:spPr>
          <a:xfrm>
            <a:off x="1750959" y="4191249"/>
            <a:ext cx="1905000" cy="1905000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6044819" y="4191249"/>
            <a:ext cx="1905000" cy="1905000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10338678" y="4191249"/>
            <a:ext cx="1905000" cy="1905000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14632538" y="4191249"/>
            <a:ext cx="1905000" cy="1905000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56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/>
        </p:nvSpPr>
        <p:spPr>
          <a:xfrm>
            <a:off x="2136141" y="4773613"/>
            <a:ext cx="1134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/>
          </a:p>
        </p:txBody>
      </p:sp>
      <p:sp>
        <p:nvSpPr>
          <p:cNvPr id="34" name="Google Shape;34;p6"/>
          <p:cNvSpPr txBox="1"/>
          <p:nvPr/>
        </p:nvSpPr>
        <p:spPr>
          <a:xfrm>
            <a:off x="6430000" y="4773613"/>
            <a:ext cx="1134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/>
          </a:p>
        </p:txBody>
      </p:sp>
      <p:sp>
        <p:nvSpPr>
          <p:cNvPr id="35" name="Google Shape;35;p6"/>
          <p:cNvSpPr txBox="1"/>
          <p:nvPr/>
        </p:nvSpPr>
        <p:spPr>
          <a:xfrm>
            <a:off x="10723860" y="4773613"/>
            <a:ext cx="1134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/>
          </a:p>
        </p:txBody>
      </p:sp>
      <p:sp>
        <p:nvSpPr>
          <p:cNvPr id="36" name="Google Shape;36;p6"/>
          <p:cNvSpPr txBox="1"/>
          <p:nvPr/>
        </p:nvSpPr>
        <p:spPr>
          <a:xfrm>
            <a:off x="15017719" y="4773613"/>
            <a:ext cx="1134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endParaRPr/>
          </a:p>
        </p:txBody>
      </p:sp>
      <p:sp>
        <p:nvSpPr>
          <p:cNvPr id="37" name="Google Shape;37;p6"/>
          <p:cNvSpPr txBox="1"/>
          <p:nvPr/>
        </p:nvSpPr>
        <p:spPr>
          <a:xfrm>
            <a:off x="1322925" y="608550"/>
            <a:ext cx="10292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CLICK TO EDIT</a:t>
            </a:r>
            <a:endParaRPr b="1" sz="7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THEME TITLE STYLE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683850" y="6574358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Char char="•"/>
              <a:defRPr sz="2800"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–"/>
              <a:defRPr sz="2400">
                <a:latin typeface="Poppins"/>
                <a:ea typeface="Poppins"/>
                <a:cs typeface="Poppins"/>
                <a:sym typeface="Poppins"/>
              </a:defRPr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•"/>
              <a:defRPr sz="2000">
                <a:latin typeface="Poppins"/>
                <a:ea typeface="Poppins"/>
                <a:cs typeface="Poppins"/>
                <a:sym typeface="Poppins"/>
              </a:defRPr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»"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9271550" y="6574358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Char char="•"/>
              <a:defRPr sz="2800"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–"/>
              <a:defRPr sz="2400">
                <a:latin typeface="Poppins"/>
                <a:ea typeface="Poppins"/>
                <a:cs typeface="Poppins"/>
                <a:sym typeface="Poppins"/>
              </a:defRPr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•"/>
              <a:defRPr sz="2000">
                <a:latin typeface="Poppins"/>
                <a:ea typeface="Poppins"/>
                <a:cs typeface="Poppins"/>
                <a:sym typeface="Poppins"/>
              </a:defRPr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»"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5130100" y="6726758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Char char="•"/>
              <a:defRPr sz="2800"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–"/>
              <a:defRPr sz="2400">
                <a:latin typeface="Poppins"/>
                <a:ea typeface="Poppins"/>
                <a:cs typeface="Poppins"/>
                <a:sym typeface="Poppins"/>
              </a:defRPr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•"/>
              <a:defRPr sz="2000">
                <a:latin typeface="Poppins"/>
                <a:ea typeface="Poppins"/>
                <a:cs typeface="Poppins"/>
                <a:sym typeface="Poppins"/>
              </a:defRPr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»"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13565750" y="6574358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Char char="•"/>
              <a:defRPr sz="2800">
                <a:latin typeface="Poppins"/>
                <a:ea typeface="Poppins"/>
                <a:cs typeface="Poppins"/>
                <a:sym typeface="Poppins"/>
              </a:defRPr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–"/>
              <a:defRPr sz="2400">
                <a:latin typeface="Poppins"/>
                <a:ea typeface="Poppins"/>
                <a:cs typeface="Poppins"/>
                <a:sym typeface="Poppins"/>
              </a:defRPr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•"/>
              <a:defRPr sz="2000">
                <a:latin typeface="Poppins"/>
                <a:ea typeface="Poppins"/>
                <a:cs typeface="Poppins"/>
                <a:sym typeface="Poppins"/>
              </a:defRPr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–"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»"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•"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solidFill>
          <a:srgbClr val="00569E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" name="Google Shape;45;p7"/>
          <p:cNvSpPr txBox="1"/>
          <p:nvPr/>
        </p:nvSpPr>
        <p:spPr>
          <a:xfrm>
            <a:off x="2608946" y="6815624"/>
            <a:ext cx="7541700" cy="23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92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123,456</a:t>
            </a:r>
            <a:endParaRPr/>
          </a:p>
        </p:txBody>
      </p:sp>
      <p:sp>
        <p:nvSpPr>
          <p:cNvPr id="46" name="Google Shape;46;p7"/>
          <p:cNvSpPr txBox="1"/>
          <p:nvPr/>
        </p:nvSpPr>
        <p:spPr>
          <a:xfrm>
            <a:off x="10667109" y="7506186"/>
            <a:ext cx="5011800" cy="9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Click to edit theme title</a:t>
            </a:r>
            <a:endParaRPr sz="2999">
              <a:solidFill>
                <a:srgbClr val="F4F4F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99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style</a:t>
            </a:r>
            <a:endParaRPr sz="2999">
              <a:solidFill>
                <a:srgbClr val="F4F4F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7" name="Google Shape;4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08950" y="0"/>
            <a:ext cx="13070100" cy="659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bg>
      <p:bgPr>
        <a:solidFill>
          <a:srgbClr val="F0F0F0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691390" y="1586870"/>
            <a:ext cx="7575066" cy="75152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8"/>
          <p:cNvGrpSpPr/>
          <p:nvPr/>
        </p:nvGrpSpPr>
        <p:grpSpPr>
          <a:xfrm>
            <a:off x="0" y="1982004"/>
            <a:ext cx="9043246" cy="6488806"/>
            <a:chOff x="0" y="-57150"/>
            <a:chExt cx="2188800" cy="1570531"/>
          </a:xfrm>
        </p:grpSpPr>
        <p:sp>
          <p:nvSpPr>
            <p:cNvPr id="51" name="Google Shape;51;p8"/>
            <p:cNvSpPr/>
            <p:nvPr/>
          </p:nvSpPr>
          <p:spPr>
            <a:xfrm>
              <a:off x="0" y="0"/>
              <a:ext cx="2188755" cy="1513381"/>
            </a:xfrm>
            <a:custGeom>
              <a:rect b="b" l="l" r="r" t="t"/>
              <a:pathLst>
                <a:path extrusionOk="0" h="1513381" w="2188755">
                  <a:moveTo>
                    <a:pt x="11986" y="0"/>
                  </a:moveTo>
                  <a:lnTo>
                    <a:pt x="2176770" y="0"/>
                  </a:lnTo>
                  <a:cubicBezTo>
                    <a:pt x="2183389" y="0"/>
                    <a:pt x="2188755" y="5366"/>
                    <a:pt x="2188755" y="11986"/>
                  </a:cubicBezTo>
                  <a:lnTo>
                    <a:pt x="2188755" y="1501395"/>
                  </a:lnTo>
                  <a:cubicBezTo>
                    <a:pt x="2188755" y="1508014"/>
                    <a:pt x="2183389" y="1513381"/>
                    <a:pt x="2176770" y="1513381"/>
                  </a:cubicBezTo>
                  <a:lnTo>
                    <a:pt x="11986" y="1513381"/>
                  </a:lnTo>
                  <a:cubicBezTo>
                    <a:pt x="5366" y="1513381"/>
                    <a:pt x="0" y="1508014"/>
                    <a:pt x="0" y="1501395"/>
                  </a:cubicBezTo>
                  <a:lnTo>
                    <a:pt x="0" y="11986"/>
                  </a:lnTo>
                  <a:cubicBezTo>
                    <a:pt x="0" y="5366"/>
                    <a:pt x="5366" y="0"/>
                    <a:pt x="11986" y="0"/>
                  </a:cubicBezTo>
                  <a:close/>
                </a:path>
              </a:pathLst>
            </a:custGeom>
            <a:solidFill>
              <a:srgbClr val="0056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8"/>
            <p:cNvSpPr txBox="1"/>
            <p:nvPr/>
          </p:nvSpPr>
          <p:spPr>
            <a:xfrm>
              <a:off x="0" y="-57150"/>
              <a:ext cx="2188800" cy="15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0" lIns="254000" spcFirstLastPara="1" rIns="254000" wrap="square" tIns="254000">
              <a:noAutofit/>
            </a:bodyPr>
            <a:lstStyle/>
            <a:p>
              <a:pPr indent="0" lvl="0" marL="0" marR="0" rtl="0" algn="ctr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" name="Google Shape;53;p8"/>
          <p:cNvSpPr txBox="1"/>
          <p:nvPr/>
        </p:nvSpPr>
        <p:spPr>
          <a:xfrm>
            <a:off x="1028700" y="2830277"/>
            <a:ext cx="7547400" cy="4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CLICK TO EDIT</a:t>
            </a:r>
            <a:endParaRPr b="1" sz="699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THEME TITLE STYLE</a:t>
            </a:r>
            <a:endParaRPr b="1" sz="699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" name="Google Shape;54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465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1pPr>
            <a:lvl2pPr indent="-37465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2pPr>
            <a:lvl3pPr indent="-37465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3pPr>
            <a:lvl4pPr indent="-37465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4pPr>
            <a:lvl5pPr indent="-37465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»"/>
              <a:defRPr>
                <a:latin typeface="Poppins"/>
                <a:ea typeface="Poppins"/>
                <a:cs typeface="Poppins"/>
                <a:sym typeface="Poppins"/>
              </a:defRPr>
            </a:lvl5pPr>
            <a:lvl6pPr indent="-37465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6pPr>
            <a:lvl7pPr indent="-37465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7pPr>
            <a:lvl8pPr indent="-37465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8pPr>
            <a:lvl9pPr indent="-37465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465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1pPr>
            <a:lvl2pPr indent="-3746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2pPr>
            <a:lvl3pPr indent="-37465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3pPr>
            <a:lvl4pPr indent="-37465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4pPr>
            <a:lvl5pPr indent="-37465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»"/>
              <a:defRPr>
                <a:latin typeface="Poppins"/>
                <a:ea typeface="Poppins"/>
                <a:cs typeface="Poppins"/>
                <a:sym typeface="Poppins"/>
              </a:defRPr>
            </a:lvl5pPr>
            <a:lvl6pPr indent="-37465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6pPr>
            <a:lvl7pPr indent="-37465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7pPr>
            <a:lvl8pPr indent="-37465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8pPr>
            <a:lvl9pPr indent="-37465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bg>
      <p:bgPr>
        <a:solidFill>
          <a:schemeClr val="dk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465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1pPr>
            <a:lvl2pPr indent="-37465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2pPr>
            <a:lvl3pPr indent="-37465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3pPr>
            <a:lvl4pPr indent="-37465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–"/>
              <a:defRPr>
                <a:latin typeface="Poppins"/>
                <a:ea typeface="Poppins"/>
                <a:cs typeface="Poppins"/>
                <a:sym typeface="Poppins"/>
              </a:defRPr>
            </a:lvl4pPr>
            <a:lvl5pPr indent="-37465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»"/>
              <a:defRPr>
                <a:latin typeface="Poppins"/>
                <a:ea typeface="Poppins"/>
                <a:cs typeface="Poppins"/>
                <a:sym typeface="Poppins"/>
              </a:defRPr>
            </a:lvl5pPr>
            <a:lvl6pPr indent="-37465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6pPr>
            <a:lvl7pPr indent="-37465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7pPr>
            <a:lvl8pPr indent="-37465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8pPr>
            <a:lvl9pPr indent="-37465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Char char="•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457200" y="1435100"/>
            <a:ext cx="40830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2" name="Google Shape;62;p9"/>
          <p:cNvSpPr txBox="1"/>
          <p:nvPr/>
        </p:nvSpPr>
        <p:spPr>
          <a:xfrm>
            <a:off x="5732698" y="8423275"/>
            <a:ext cx="6822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Click to edit subtitle</a:t>
            </a: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14514776" y="-2574148"/>
            <a:ext cx="6435455" cy="6435455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-2661372" y="6426551"/>
            <a:ext cx="6435455" cy="6435455"/>
          </a:xfrm>
          <a:custGeom>
            <a:rect b="b" l="l" r="r" t="t"/>
            <a:pathLst>
              <a:path extrusionOk="0" h="1708150" w="170815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9"/>
          <p:cNvSpPr txBox="1"/>
          <p:nvPr/>
        </p:nvSpPr>
        <p:spPr>
          <a:xfrm>
            <a:off x="3178639" y="1985973"/>
            <a:ext cx="11930700" cy="57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46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Click to</a:t>
            </a:r>
            <a:endParaRPr b="1" sz="1246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46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edit theme style</a:t>
            </a:r>
            <a:endParaRPr b="1" sz="1246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465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7465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–"/>
              <a:def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7465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7465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–"/>
              <a:def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7465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»"/>
              <a:def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7465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7465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7465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7465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0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" name="Google Shape;71;p10"/>
          <p:cNvGrpSpPr/>
          <p:nvPr/>
        </p:nvGrpSpPr>
        <p:grpSpPr>
          <a:xfrm>
            <a:off x="660775" y="2436405"/>
            <a:ext cx="15462300" cy="2584032"/>
            <a:chOff x="660775" y="1415711"/>
            <a:chExt cx="15462300" cy="2584032"/>
          </a:xfrm>
        </p:grpSpPr>
        <p:sp>
          <p:nvSpPr>
            <p:cNvPr id="72" name="Google Shape;72;p10"/>
            <p:cNvSpPr txBox="1"/>
            <p:nvPr/>
          </p:nvSpPr>
          <p:spPr>
            <a:xfrm>
              <a:off x="660775" y="3522442"/>
              <a:ext cx="9169500" cy="47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100">
                  <a:solidFill>
                    <a:srgbClr val="051D40"/>
                  </a:solidFill>
                  <a:latin typeface="Roboto Serif"/>
                  <a:ea typeface="Roboto Serif"/>
                  <a:cs typeface="Roboto Serif"/>
                  <a:sym typeface="Roboto Serif"/>
                </a:rPr>
                <a:t>PowerFul4</a:t>
              </a:r>
              <a:endParaRPr sz="1000">
                <a:latin typeface="Roboto Serif"/>
                <a:ea typeface="Roboto Serif"/>
                <a:cs typeface="Roboto Serif"/>
                <a:sym typeface="Roboto Serif"/>
              </a:endParaRPr>
            </a:p>
          </p:txBody>
        </p:sp>
        <p:sp>
          <p:nvSpPr>
            <p:cNvPr id="73" name="Google Shape;73;p10"/>
            <p:cNvSpPr txBox="1"/>
            <p:nvPr/>
          </p:nvSpPr>
          <p:spPr>
            <a:xfrm>
              <a:off x="660775" y="1415711"/>
              <a:ext cx="15462300" cy="179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7503">
                  <a:solidFill>
                    <a:schemeClr val="dk1"/>
                  </a:solidFill>
                  <a:latin typeface="Roboto Serif"/>
                  <a:ea typeface="Roboto Serif"/>
                  <a:cs typeface="Roboto Serif"/>
                  <a:sym typeface="Roboto Serif"/>
                </a:rPr>
                <a:t>Brookhaven</a:t>
              </a:r>
              <a:r>
                <a:rPr b="1" lang="en-US" sz="7503">
                  <a:solidFill>
                    <a:schemeClr val="dk1"/>
                  </a:solidFill>
                  <a:latin typeface="Roboto Serif"/>
                  <a:ea typeface="Roboto Serif"/>
                  <a:cs typeface="Roboto Serif"/>
                  <a:sym typeface="Roboto Serif"/>
                </a:rPr>
                <a:t> Hospital</a:t>
              </a:r>
              <a:endParaRPr b="1" sz="7503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endParaRPr>
            </a:p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2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endParaRPr>
            </a:p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900">
                  <a:solidFill>
                    <a:schemeClr val="dk1"/>
                  </a:solidFill>
                  <a:latin typeface="Roboto Serif"/>
                  <a:ea typeface="Roboto Serif"/>
                  <a:cs typeface="Roboto Serif"/>
                  <a:sym typeface="Roboto Serif"/>
                </a:rPr>
                <a:t>Patient Readmissions</a:t>
              </a:r>
              <a:endParaRPr sz="49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endParaRPr>
            </a:p>
          </p:txBody>
        </p:sp>
      </p:grpSp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366734"/>
            <a:ext cx="18288000" cy="1919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 title="ChatGPT Image Oct 17, 2025, 09_34_32 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00" y="86700"/>
            <a:ext cx="1919900" cy="19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1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0" y="0"/>
            <a:ext cx="18288000" cy="20066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1"/>
          <p:cNvSpPr txBox="1"/>
          <p:nvPr/>
        </p:nvSpPr>
        <p:spPr>
          <a:xfrm>
            <a:off x="959250" y="422084"/>
            <a:ext cx="163695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600">
                <a:solidFill>
                  <a:schemeClr val="dk1"/>
                </a:solidFill>
                <a:latin typeface="Roboto Serif SemiBold"/>
                <a:ea typeface="Roboto Serif SemiBold"/>
                <a:cs typeface="Roboto Serif SemiBold"/>
                <a:sym typeface="Roboto Serif SemiBold"/>
              </a:rPr>
              <a:t>Who is at risk?</a:t>
            </a:r>
            <a:endParaRPr sz="8600">
              <a:solidFill>
                <a:schemeClr val="dk1"/>
              </a:solidFill>
              <a:latin typeface="Roboto Serif SemiBold"/>
              <a:ea typeface="Roboto Serif SemiBold"/>
              <a:cs typeface="Roboto Serif SemiBold"/>
              <a:sym typeface="Roboto Serif SemiBold"/>
            </a:endParaRPr>
          </a:p>
        </p:txBody>
      </p:sp>
      <p:pic>
        <p:nvPicPr>
          <p:cNvPr id="82" name="Google Shape;82;p11" title="ChatGPT Image Oct 17, 2025, 09_34_32 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00" y="86700"/>
            <a:ext cx="1919900" cy="191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1" title="Average Readmission Per Diagnosis.png"/>
          <p:cNvPicPr preferRelativeResize="0"/>
          <p:nvPr/>
        </p:nvPicPr>
        <p:blipFill rotWithShape="1">
          <a:blip r:embed="rId5">
            <a:alphaModFix/>
          </a:blip>
          <a:srcRect b="32019" l="0" r="0" t="0"/>
          <a:stretch/>
        </p:blipFill>
        <p:spPr>
          <a:xfrm>
            <a:off x="1696825" y="2088243"/>
            <a:ext cx="14894350" cy="812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/>
          <p:nvPr/>
        </p:nvSpPr>
        <p:spPr>
          <a:xfrm>
            <a:off x="9283318" y="2768357"/>
            <a:ext cx="6617400" cy="1920000"/>
          </a:xfrm>
          <a:prstGeom prst="rect">
            <a:avLst/>
          </a:prstGeom>
          <a:solidFill>
            <a:schemeClr val="dk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900">
                <a:solidFill>
                  <a:srgbClr val="F0F0F0"/>
                </a:solidFill>
                <a:latin typeface="Roboto Serif"/>
                <a:ea typeface="Roboto Serif"/>
                <a:cs typeface="Roboto Serif"/>
                <a:sym typeface="Roboto Serif"/>
              </a:rPr>
              <a:t>Heart Failure and COPD patients have </a:t>
            </a:r>
            <a:r>
              <a:rPr lang="en-US" sz="3900">
                <a:solidFill>
                  <a:srgbClr val="F0F0F0"/>
                </a:solidFill>
                <a:latin typeface="Roboto Serif"/>
                <a:ea typeface="Roboto Serif"/>
                <a:cs typeface="Roboto Serif"/>
                <a:sym typeface="Roboto Serif"/>
              </a:rPr>
              <a:t>high readmission rates. </a:t>
            </a:r>
            <a:endParaRPr>
              <a:latin typeface="Roboto Serif"/>
              <a:ea typeface="Roboto Serif"/>
              <a:cs typeface="Roboto Serif"/>
              <a:sym typeface="Roboto Seri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2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0" y="0"/>
            <a:ext cx="18288000" cy="216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2" title="ChatGPT Image Oct 17, 2025, 09_34_32 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00" y="86700"/>
            <a:ext cx="1919900" cy="19199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2"/>
          <p:cNvSpPr txBox="1"/>
          <p:nvPr/>
        </p:nvSpPr>
        <p:spPr>
          <a:xfrm>
            <a:off x="959250" y="422084"/>
            <a:ext cx="163695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600">
                <a:solidFill>
                  <a:schemeClr val="dk1"/>
                </a:solidFill>
                <a:latin typeface="Roboto Serif SemiBold"/>
                <a:ea typeface="Roboto Serif SemiBold"/>
                <a:cs typeface="Roboto Serif SemiBold"/>
                <a:sym typeface="Roboto Serif SemiBold"/>
              </a:rPr>
              <a:t>Short Term</a:t>
            </a:r>
            <a:endParaRPr sz="8600">
              <a:solidFill>
                <a:schemeClr val="dk1"/>
              </a:solidFill>
              <a:latin typeface="Roboto Serif SemiBold"/>
              <a:ea typeface="Roboto Serif SemiBold"/>
              <a:cs typeface="Roboto Serif SemiBold"/>
              <a:sym typeface="Roboto Serif SemiBold"/>
            </a:endParaRPr>
          </a:p>
        </p:txBody>
      </p:sp>
      <p:sp>
        <p:nvSpPr>
          <p:cNvPr id="92" name="Google Shape;92;p12"/>
          <p:cNvSpPr txBox="1"/>
          <p:nvPr/>
        </p:nvSpPr>
        <p:spPr>
          <a:xfrm>
            <a:off x="1190918" y="2499925"/>
            <a:ext cx="7289100" cy="69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54250" lIns="354250" spcFirstLastPara="1" rIns="354250" wrap="square" tIns="35425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7">
                <a:solidFill>
                  <a:srgbClr val="FFFFFF"/>
                </a:solidFill>
                <a:latin typeface="Roboto Serif"/>
                <a:ea typeface="Roboto Serif"/>
                <a:cs typeface="Roboto Serif"/>
                <a:sym typeface="Roboto Serif"/>
              </a:rPr>
              <a:t>The Numbers</a:t>
            </a:r>
            <a:endParaRPr sz="1952"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93" name="Google Shape;93;p12"/>
          <p:cNvSpPr txBox="1"/>
          <p:nvPr/>
        </p:nvSpPr>
        <p:spPr>
          <a:xfrm>
            <a:off x="2420550" y="4203125"/>
            <a:ext cx="3213900" cy="18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4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25%</a:t>
            </a:r>
            <a:endParaRPr sz="114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94" name="Google Shape;94;p12"/>
          <p:cNvSpPr txBox="1"/>
          <p:nvPr/>
        </p:nvSpPr>
        <p:spPr>
          <a:xfrm>
            <a:off x="2420547" y="6565379"/>
            <a:ext cx="5753400" cy="24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4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24.5</a:t>
            </a:r>
            <a:r>
              <a:rPr lang="en-US" sz="114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%</a:t>
            </a:r>
            <a:endParaRPr sz="114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95" name="Google Shape;95;p12"/>
          <p:cNvSpPr/>
          <p:nvPr/>
        </p:nvSpPr>
        <p:spPr>
          <a:xfrm>
            <a:off x="1643403" y="6946624"/>
            <a:ext cx="651000" cy="1323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2"/>
          <p:cNvSpPr/>
          <p:nvPr/>
        </p:nvSpPr>
        <p:spPr>
          <a:xfrm>
            <a:off x="1643403" y="4730663"/>
            <a:ext cx="651000" cy="1323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AA84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2"/>
          <p:cNvSpPr txBox="1"/>
          <p:nvPr/>
        </p:nvSpPr>
        <p:spPr>
          <a:xfrm>
            <a:off x="1643406" y="3297989"/>
            <a:ext cx="65043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Effect</a:t>
            </a:r>
            <a:r>
              <a:rPr lang="en-US" sz="30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 on </a:t>
            </a:r>
            <a:r>
              <a:rPr b="1" lang="en-US" sz="30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readmission rate</a:t>
            </a:r>
            <a:r>
              <a:rPr lang="en-US" sz="30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 when a follow up is scheduled</a:t>
            </a:r>
            <a:endParaRPr sz="30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98" name="Google Shape;98;p12"/>
          <p:cNvSpPr txBox="1"/>
          <p:nvPr/>
        </p:nvSpPr>
        <p:spPr>
          <a:xfrm>
            <a:off x="2543871" y="5926138"/>
            <a:ext cx="61953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in </a:t>
            </a:r>
            <a:r>
              <a:rPr b="1" lang="en-US" sz="35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Heart Failure</a:t>
            </a:r>
            <a:r>
              <a:rPr lang="en-US" sz="35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 patients</a:t>
            </a:r>
            <a:endParaRPr sz="35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99" name="Google Shape;99;p12"/>
          <p:cNvSpPr txBox="1"/>
          <p:nvPr/>
        </p:nvSpPr>
        <p:spPr>
          <a:xfrm>
            <a:off x="2543875" y="8353650"/>
            <a:ext cx="43029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in </a:t>
            </a:r>
            <a:r>
              <a:rPr b="1" lang="en-US" sz="35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COPD</a:t>
            </a:r>
            <a:r>
              <a:rPr lang="en-US" sz="35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 patients</a:t>
            </a:r>
            <a:endParaRPr sz="35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100" name="Google Shape;100;p12"/>
          <p:cNvSpPr txBox="1"/>
          <p:nvPr/>
        </p:nvSpPr>
        <p:spPr>
          <a:xfrm>
            <a:off x="11009300" y="3428988"/>
            <a:ext cx="55188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Required follow-ups for </a:t>
            </a:r>
            <a:r>
              <a:rPr b="1" lang="en-US" sz="40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COPD</a:t>
            </a:r>
            <a:r>
              <a:rPr lang="en-US" sz="40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 and</a:t>
            </a:r>
            <a:r>
              <a:rPr b="1" lang="en-US" sz="40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 </a:t>
            </a:r>
            <a:r>
              <a:rPr b="1" lang="en-US" sz="40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Heart Failure </a:t>
            </a:r>
            <a:r>
              <a:rPr lang="en-US" sz="40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patients</a:t>
            </a:r>
            <a:endParaRPr sz="2400"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101" name="Google Shape;101;p12"/>
          <p:cNvSpPr txBox="1"/>
          <p:nvPr/>
        </p:nvSpPr>
        <p:spPr>
          <a:xfrm>
            <a:off x="10026968" y="2499925"/>
            <a:ext cx="7289100" cy="69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54250" lIns="354250" spcFirstLastPara="1" rIns="354250" wrap="square" tIns="35425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7">
                <a:solidFill>
                  <a:srgbClr val="FFFFFF"/>
                </a:solidFill>
                <a:latin typeface="Roboto Serif"/>
                <a:ea typeface="Roboto Serif"/>
                <a:cs typeface="Roboto Serif"/>
                <a:sym typeface="Roboto Serif"/>
              </a:rPr>
              <a:t>Next Steps</a:t>
            </a:r>
            <a:endParaRPr sz="1952">
              <a:latin typeface="Roboto Serif"/>
              <a:ea typeface="Roboto Serif"/>
              <a:cs typeface="Roboto Serif"/>
              <a:sym typeface="Roboto Serif"/>
            </a:endParaRPr>
          </a:p>
        </p:txBody>
      </p:sp>
      <p:pic>
        <p:nvPicPr>
          <p:cNvPr id="102" name="Google Shape;102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582529">
            <a:off x="12397663" y="6109609"/>
            <a:ext cx="1331876" cy="21592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582529">
            <a:off x="13807861" y="6109609"/>
            <a:ext cx="1331876" cy="2159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88888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/>
          <p:nvPr/>
        </p:nvSpPr>
        <p:spPr>
          <a:xfrm>
            <a:off x="155175" y="82325"/>
            <a:ext cx="17977669" cy="9980356"/>
          </a:xfrm>
          <a:custGeom>
            <a:rect b="b" l="l" r="r" t="t"/>
            <a:pathLst>
              <a:path extrusionOk="0" h="2252902" w="4210227">
                <a:moveTo>
                  <a:pt x="6231" y="0"/>
                </a:moveTo>
                <a:lnTo>
                  <a:pt x="4203996" y="0"/>
                </a:lnTo>
                <a:cubicBezTo>
                  <a:pt x="4205648" y="0"/>
                  <a:pt x="4207233" y="656"/>
                  <a:pt x="4208402" y="1825"/>
                </a:cubicBezTo>
                <a:cubicBezTo>
                  <a:pt x="4209570" y="2994"/>
                  <a:pt x="4210227" y="4578"/>
                  <a:pt x="4210227" y="6231"/>
                </a:cubicBezTo>
                <a:lnTo>
                  <a:pt x="4210227" y="2246672"/>
                </a:lnTo>
                <a:cubicBezTo>
                  <a:pt x="4210227" y="2250113"/>
                  <a:pt x="4207437" y="2252902"/>
                  <a:pt x="4203996" y="2252902"/>
                </a:cubicBezTo>
                <a:lnTo>
                  <a:pt x="6231" y="2252902"/>
                </a:lnTo>
                <a:cubicBezTo>
                  <a:pt x="2790" y="2252902"/>
                  <a:pt x="0" y="2250113"/>
                  <a:pt x="0" y="2246672"/>
                </a:cubicBezTo>
                <a:lnTo>
                  <a:pt x="0" y="6231"/>
                </a:lnTo>
                <a:cubicBezTo>
                  <a:pt x="0" y="2790"/>
                  <a:pt x="2790" y="0"/>
                  <a:pt x="6231" y="0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 anchorCtr="0" anchor="ctr" bIns="93775" lIns="93775" spcFirstLastPara="1" rIns="93775" wrap="square" tIns="93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3" title="ChatGPT Image Oct 17, 2025, 09_34_32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168" y="86700"/>
            <a:ext cx="1919900" cy="191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3"/>
          <p:cNvSpPr txBox="1"/>
          <p:nvPr/>
        </p:nvSpPr>
        <p:spPr>
          <a:xfrm>
            <a:off x="959250" y="384859"/>
            <a:ext cx="163695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600">
                <a:solidFill>
                  <a:schemeClr val="dk1"/>
                </a:solidFill>
                <a:latin typeface="Roboto Serif SemiBold"/>
                <a:ea typeface="Roboto Serif SemiBold"/>
                <a:cs typeface="Roboto Serif SemiBold"/>
                <a:sym typeface="Roboto Serif SemiBold"/>
              </a:rPr>
              <a:t>Long Term</a:t>
            </a:r>
            <a:endParaRPr sz="8600">
              <a:solidFill>
                <a:schemeClr val="dk1"/>
              </a:solidFill>
              <a:latin typeface="Roboto Serif SemiBold"/>
              <a:ea typeface="Roboto Serif SemiBold"/>
              <a:cs typeface="Roboto Serif SemiBold"/>
              <a:sym typeface="Roboto Serif SemiBold"/>
            </a:endParaRPr>
          </a:p>
        </p:txBody>
      </p:sp>
      <p:sp>
        <p:nvSpPr>
          <p:cNvPr id="111" name="Google Shape;111;p13"/>
          <p:cNvSpPr txBox="1"/>
          <p:nvPr/>
        </p:nvSpPr>
        <p:spPr>
          <a:xfrm>
            <a:off x="1190918" y="2372925"/>
            <a:ext cx="7289100" cy="69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54250" lIns="354250" spcFirstLastPara="1" rIns="354250" wrap="square" tIns="35425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7">
                <a:solidFill>
                  <a:srgbClr val="FFFFFF"/>
                </a:solidFill>
                <a:latin typeface="Roboto Serif"/>
                <a:ea typeface="Roboto Serif"/>
                <a:cs typeface="Roboto Serif"/>
                <a:sym typeface="Roboto Serif"/>
              </a:rPr>
              <a:t> The Numbers</a:t>
            </a:r>
            <a:endParaRPr sz="1952"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112" name="Google Shape;112;p13"/>
          <p:cNvSpPr txBox="1"/>
          <p:nvPr/>
        </p:nvSpPr>
        <p:spPr>
          <a:xfrm>
            <a:off x="9608375" y="5807795"/>
            <a:ext cx="7289100" cy="10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Serif"/>
              <a:buChar char="-"/>
            </a:pPr>
            <a:r>
              <a:t/>
            </a:r>
            <a:endParaRPr sz="23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pic>
        <p:nvPicPr>
          <p:cNvPr id="113" name="Google Shape;113;p13" title="ChatGPT Image Oct 17, 2025, 10_00_48 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33463" y="2873788"/>
            <a:ext cx="6238925" cy="623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3"/>
          <p:cNvSpPr txBox="1"/>
          <p:nvPr/>
        </p:nvSpPr>
        <p:spPr>
          <a:xfrm>
            <a:off x="9608368" y="2372925"/>
            <a:ext cx="7289100" cy="69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54250" lIns="354250" spcFirstLastPara="1" rIns="354250" wrap="square" tIns="35425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7">
                <a:solidFill>
                  <a:srgbClr val="FFFFFF"/>
                </a:solidFill>
                <a:latin typeface="Roboto Serif"/>
                <a:ea typeface="Roboto Serif"/>
                <a:cs typeface="Roboto Serif"/>
                <a:sym typeface="Roboto Serif"/>
              </a:rPr>
              <a:t>Next Steps</a:t>
            </a:r>
            <a:endParaRPr sz="1952">
              <a:latin typeface="Roboto Serif"/>
              <a:ea typeface="Roboto Serif"/>
              <a:cs typeface="Roboto Serif"/>
              <a:sym typeface="Roboto Serif"/>
            </a:endParaRPr>
          </a:p>
        </p:txBody>
      </p:sp>
      <p:grpSp>
        <p:nvGrpSpPr>
          <p:cNvPr id="115" name="Google Shape;115;p13"/>
          <p:cNvGrpSpPr/>
          <p:nvPr/>
        </p:nvGrpSpPr>
        <p:grpSpPr>
          <a:xfrm>
            <a:off x="1274963" y="3435250"/>
            <a:ext cx="7121025" cy="2801400"/>
            <a:chOff x="1060175" y="3899975"/>
            <a:chExt cx="7121025" cy="2801400"/>
          </a:xfrm>
        </p:grpSpPr>
        <p:sp>
          <p:nvSpPr>
            <p:cNvPr id="116" name="Google Shape;116;p13"/>
            <p:cNvSpPr txBox="1"/>
            <p:nvPr/>
          </p:nvSpPr>
          <p:spPr>
            <a:xfrm>
              <a:off x="3065900" y="3899975"/>
              <a:ext cx="5115300" cy="280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400">
                  <a:solidFill>
                    <a:schemeClr val="dk1"/>
                  </a:solidFill>
                  <a:latin typeface="Roboto Serif"/>
                  <a:ea typeface="Roboto Serif"/>
                  <a:cs typeface="Roboto Serif"/>
                  <a:sym typeface="Roboto Serif"/>
                </a:rPr>
                <a:t>of COPD / heart failure patients are recommended at home health care plans</a:t>
              </a:r>
              <a:endParaRPr sz="34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endParaRPr>
            </a:p>
          </p:txBody>
        </p:sp>
        <p:sp>
          <p:nvSpPr>
            <p:cNvPr id="117" name="Google Shape;117;p13"/>
            <p:cNvSpPr txBox="1"/>
            <p:nvPr/>
          </p:nvSpPr>
          <p:spPr>
            <a:xfrm>
              <a:off x="1060175" y="3899975"/>
              <a:ext cx="3000000" cy="20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200">
                  <a:solidFill>
                    <a:schemeClr val="dk1"/>
                  </a:solidFill>
                  <a:latin typeface="Roboto Serif"/>
                  <a:ea typeface="Roboto Serif"/>
                  <a:cs typeface="Roboto Serif"/>
                  <a:sym typeface="Roboto Serif"/>
                </a:rPr>
                <a:t>⅓ </a:t>
              </a:r>
              <a:endParaRPr sz="1220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